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 snapToGrid="0" snapToObjects="1">
      <p:cViewPr>
        <p:scale>
          <a:sx n="94" d="100"/>
          <a:sy n="94" d="100"/>
        </p:scale>
        <p:origin x="-882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17823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90" name="Shape 9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42950" indent="-285750"/>
            <a:lvl3pPr marL="1143000" indent="-228600"/>
            <a:lvl4pPr marL="1600200" indent="-228600"/>
            <a:lvl5pPr marL="2057400" indent="-22860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 0"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79511" y="1178742"/>
            <a:ext cx="8568954" cy="54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  <a:p>
            <a:pPr algn="ctr">
              <a:defRPr sz="7200">
                <a:solidFill>
                  <a:srgbClr val="FFFFFF"/>
                </a:solidFill>
              </a:defRPr>
            </a:pPr>
            <a:r>
              <a:t>ПОРТУГАЛИЯ</a:t>
            </a:r>
          </a:p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  <a:p>
            <a:pPr algn="ctr">
              <a:defRPr sz="6600">
                <a:solidFill>
                  <a:srgbClr val="FFFFFF"/>
                </a:solidFill>
              </a:defRPr>
            </a:pPr>
            <a:r>
              <a:t>Туристическое напралвение</a:t>
            </a:r>
          </a:p>
          <a:p>
            <a:pPr algn="ctr"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4621089" y="576580"/>
            <a:ext cx="15582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 </a:t>
            </a:r>
          </a:p>
        </p:txBody>
      </p:sp>
      <p:pic>
        <p:nvPicPr>
          <p:cNvPr id="168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204911" y="-32112"/>
            <a:ext cx="5904658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6000">
                <a:solidFill>
                  <a:srgbClr val="FFFFFF"/>
                </a:solidFill>
              </a:defRPr>
            </a:pPr>
            <a:r>
              <a:t>Португалия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endParaRPr/>
          </a:p>
          <a:p>
            <a:pPr>
              <a:defRPr sz="4400">
                <a:solidFill>
                  <a:srgbClr val="FFFFFF"/>
                </a:solidFill>
              </a:defRPr>
            </a:pPr>
            <a:r>
              <a:t>Одна страна</a:t>
            </a:r>
          </a:p>
          <a:p>
            <a:pPr>
              <a:defRPr sz="4400">
                <a:solidFill>
                  <a:srgbClr val="FFFFFF"/>
                </a:solidFill>
              </a:defRPr>
            </a:pPr>
            <a:r>
              <a:t>Семь туристический регионов</a:t>
            </a:r>
          </a:p>
        </p:txBody>
      </p:sp>
      <p:pic>
        <p:nvPicPr>
          <p:cNvPr id="206" name="image6.png" descr="C:\Documents and Settings\marisa.duarte\ambiente de trabalho\ppt Embaixadores\mapas7_vectores\Transpa-ilhas_ARPTs_2010_MAPA PORTUGAL A4 R0G131B169_ne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3867" y="2534074"/>
            <a:ext cx="2376265" cy="349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7.png" descr="H:\mapas a corrigir\transpa_centroDEportugal_ARPTs_2010_MAPA PORTUGAL A4 R0G131B169_neg copy cop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0326" y="48708"/>
            <a:ext cx="3096999" cy="5996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o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1845221" y="2332"/>
            <a:ext cx="3797282" cy="101854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6000">
                <a:solidFill>
                  <a:srgbClr val="FFFFFF"/>
                </a:solidFill>
              </a:defRPr>
            </a:pPr>
            <a:r>
              <a:t> ПОРТО </a:t>
            </a:r>
          </a:p>
        </p:txBody>
      </p:sp>
      <p:pic>
        <p:nvPicPr>
          <p:cNvPr id="211" name="image8.jpeg" descr="C:\Documents and Settings\marisa.duarte\ambiente de trabalho\ppt Embaixadores\fotos\2540x1600x100_city exteri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54654"/>
            <a:ext cx="9144002" cy="576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9.png" descr="C:\Documents and Settings\marisa.duarte\ambiente de trabalho\ppt Embaixadores\mapas7_vectores\Ilhas-Limpas-Transparentes_ARPTs_2010_MAPA PORTUGAL A4 R0G131B169_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4329" y="92221"/>
            <a:ext cx="576065" cy="838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10.png" descr="C:\Documents and Settings\marisa.duarte\ambiente de trabalho\ppt Embaixadores\mapas7_vectores\PeN_ARPTs_2010_PORTO_NORTE R0G131B169_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43898" y="79554"/>
            <a:ext cx="430438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o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48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11.jpeg" descr="C:\Documents and Settings\marisa.duarte\ambiente de trabalho\ppt Embaixadores\fotos\25400x1600x100_Monsan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19162"/>
            <a:ext cx="9144000" cy="5761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9.png" descr="C:\Documents and Settings\marisa.duarte\ambiente de trabalho\ppt Embaixadores\mapas7_vectores\Ilhas-Limpas-Transparentes_ARPTs_2010_MAPA PORTUGAL A4 R0G131B169_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4329" y="23507"/>
            <a:ext cx="576065" cy="838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12.png" descr="C:\Documents and Settings\marisa.duarte\ambiente de trabalho\ppt Embaixadores\mapas7_vectores\centro_ARPTs_2010_CENTRO R0G131B169_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44050" y="10839"/>
            <a:ext cx="415134" cy="86409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1092696" y="-21932"/>
            <a:ext cx="6164112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ЦЕНТР ПОРТУГАЛИИ</a:t>
            </a:r>
          </a:p>
        </p:txBody>
      </p:sp>
      <p:pic>
        <p:nvPicPr>
          <p:cNvPr id="220" name="po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1775644" y="-91783"/>
            <a:ext cx="3961145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ЛИССАБОН</a:t>
            </a:r>
          </a:p>
        </p:txBody>
      </p:sp>
      <p:pic>
        <p:nvPicPr>
          <p:cNvPr id="223" name="image13.jpeg" descr="C:\Documents and Settings\marisa.duarte\ambiente de trabalho\ppt Embaixadores\fotos\2540x1600x100_L1104558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03040"/>
            <a:ext cx="9144000" cy="576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9.png" descr="C:\Documents and Settings\marisa.duarte\ambiente de trabalho\ppt Embaixadores\mapas7_vectores\Ilhas-Limpas-Transparentes_ARPTs_2010_MAPA PORTUGAL A4 R0G131B169_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4329" y="-1893"/>
            <a:ext cx="576065" cy="838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14.png" descr="C:\Documents and Settings\marisa.duarte\ambiente de trabalho\ppt Embaixadores\mapas7_vectores\lis_ARPTs_2010_LISBOA R0G131B169_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14017" y="-14561"/>
            <a:ext cx="411129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o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15.jpeg" descr="\\tdp\dfs$\users\rui.rebelo\Desktop\PPT Portugal enquanto destino turístico\crop\Marvão_NJ-P0702©RCL-Rui-Cunha_ESTA-IMAGEM-ESTA-EM-CD_CMYK_TIF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96144"/>
            <a:ext cx="9144000" cy="573325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1551235" y="-61169"/>
            <a:ext cx="5076057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6000">
                <a:solidFill>
                  <a:srgbClr val="FFFFFF"/>
                </a:solidFill>
              </a:defRPr>
            </a:pPr>
            <a:r>
              <a:t> АЛЕНТЕЙЖУ</a:t>
            </a:r>
          </a:p>
        </p:txBody>
      </p:sp>
      <p:pic>
        <p:nvPicPr>
          <p:cNvPr id="230" name="image9.png" descr="C:\Documents and Settings\marisa.duarte\ambiente de trabalho\ppt Embaixadores\mapas7_vectores\Ilhas-Limpas-Transparentes_ARPTs_2010_MAPA PORTUGAL A4 R0G131B169_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4329" y="28721"/>
            <a:ext cx="576065" cy="838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16.png" descr="C:\Documents and Settings\marisa.duarte\ambiente de trabalho\ppt Embaixadores\mapas7_vectores\alente_ARPTs_2010_ALENTEJO R0G131B169_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50245" y="16054"/>
            <a:ext cx="409355" cy="864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o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17.jpeg" descr="\\tdp\dfs$\users\rui.rebelo\Desktop\Vale do Lobo. Photo by Vale do Lob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14" y="883444"/>
            <a:ext cx="9160828" cy="573325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1580827" y="-117215"/>
            <a:ext cx="4104457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6000">
                <a:solidFill>
                  <a:srgbClr val="FFFFFF"/>
                </a:solidFill>
              </a:defRPr>
            </a:pPr>
            <a:r>
              <a:t> АЛГАРВЕ</a:t>
            </a:r>
          </a:p>
        </p:txBody>
      </p:sp>
      <p:pic>
        <p:nvPicPr>
          <p:cNvPr id="236" name="image9.png" descr="C:\Documents and Settings\marisa.duarte\ambiente de trabalho\ppt Embaixadores\mapas7_vectores\Ilhas-Limpas-Transparentes_ARPTs_2010_MAPA PORTUGAL A4 R0G131B169_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7029" y="-27326"/>
            <a:ext cx="576065" cy="83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18.png" descr="C:\Documents and Settings\marisa.duarte\ambiente de trabalho\ppt Embaixadores\mapas7_vectores\alg_ARPTs_2010_ALGARVE R0G131B169_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4735" y="-39993"/>
            <a:ext cx="410014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o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19.jpeg" descr="H:\fotos_banco_tdp\azor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59644"/>
            <a:ext cx="9144000" cy="576063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648643" y="-102573"/>
            <a:ext cx="5243177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АЗОРСКИЕ О-ВА</a:t>
            </a:r>
          </a:p>
        </p:txBody>
      </p:sp>
      <p:pic>
        <p:nvPicPr>
          <p:cNvPr id="242" name="image20.png" descr="C:\Documents and Settings\marisa.duarte\ambiente de trabalho\ppt Embaixadores\mapas7_vectores\transpa_continenteLimpo_ARPTs_2010_MADEIRA R0G131B169_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2540" y="64161"/>
            <a:ext cx="432049" cy="907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21.png" descr="C:\Documents and Settings\marisa.duarte\ambiente de trabalho\ppt Embaixadores\mapas7_vectores\transpa_Azores_ARPTs_2010_AC¦ºORES R0G131B169_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7165" y="81088"/>
            <a:ext cx="598633" cy="873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o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1568128" y="-23068"/>
            <a:ext cx="5198797" cy="101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tabLst>
                <a:tab pos="4025900" algn="l"/>
              </a:tabLst>
              <a:defRPr sz="6000">
                <a:solidFill>
                  <a:srgbClr val="FFFFFF"/>
                </a:solidFill>
              </a:defRPr>
            </a:pPr>
            <a:r>
              <a:t> О. МАДЕЙРА</a:t>
            </a:r>
          </a:p>
        </p:txBody>
      </p:sp>
      <p:pic>
        <p:nvPicPr>
          <p:cNvPr id="247" name="image22.png" descr="C:\Documents and Settings\marisa.duarte\ambiente de trabalho\ppt Embaixadores\mapas7_vectores\transpa_mad_ARPTs_2010_MADEIRA R0G131B169_ne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0433" y="54153"/>
            <a:ext cx="589542" cy="86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20.png" descr="C:\Documents and Settings\marisa.duarte\ambiente de trabalho\ppt Embaixadores\mapas7_vectores\transpa_continenteLimpo_ARPTs_2010_MADEIRA R0G131B169_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5240" y="32551"/>
            <a:ext cx="432049" cy="907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2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955824"/>
            <a:ext cx="9144000" cy="5451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o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24.png" descr="C:\Documents and Settings\marisa.duarte\ambiente de trabalho\ppt Embaixadores\imagens\Azores-ilhas_europe_neg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083" y="5029069"/>
            <a:ext cx="1364605" cy="105278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261999" y="19068"/>
            <a:ext cx="482453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t>Мы так близки к Вам…</a:t>
            </a:r>
          </a:p>
        </p:txBody>
      </p:sp>
      <p:pic>
        <p:nvPicPr>
          <p:cNvPr id="254" name="image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5582" y="897525"/>
            <a:ext cx="6447398" cy="5266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o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323527" y="2319608"/>
            <a:ext cx="8424938" cy="193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На самолете - международный аэропорт в Лиссабоне, Порту, Фару, Фуншал, Понта, Санта-Мария.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>
              <a:defRPr sz="2400">
                <a:solidFill>
                  <a:srgbClr val="FFFFFF"/>
                </a:solidFill>
              </a:defRPr>
            </a:pPr>
            <a:r>
              <a:t>На корабле - Морские порта - новые круизные терминалы в Лиссабоне, Порту, Фуншал. </a:t>
            </a:r>
          </a:p>
        </p:txBody>
      </p:sp>
      <p:sp>
        <p:nvSpPr>
          <p:cNvPr id="258" name="Shape 258"/>
          <p:cNvSpPr/>
          <p:nvPr/>
        </p:nvSpPr>
        <p:spPr>
          <a:xfrm>
            <a:off x="107503" y="476672"/>
            <a:ext cx="885698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Как добраться до Португалии</a:t>
            </a:r>
          </a:p>
        </p:txBody>
      </p:sp>
      <p:pic>
        <p:nvPicPr>
          <p:cNvPr id="259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161764" y="1328316"/>
            <a:ext cx="8820472" cy="354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4800">
                <a:solidFill>
                  <a:srgbClr val="FFFFFF"/>
                </a:solidFill>
              </a:defRPr>
            </a:pPr>
            <a:r>
              <a:t>Одно из 20 ТОП Туристических направлений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 (OMT) – Всемирная туристическая организация</a:t>
            </a:r>
          </a:p>
          <a:p>
            <a:pPr>
              <a:defRPr sz="4800">
                <a:solidFill>
                  <a:srgbClr val="FFFFFF"/>
                </a:solidFill>
              </a:defRPr>
            </a:pPr>
            <a:endParaRPr/>
          </a:p>
          <a:p>
            <a:pPr>
              <a:defRPr sz="4800">
                <a:solidFill>
                  <a:srgbClr val="FFFFFF"/>
                </a:solidFill>
              </a:defRPr>
            </a:pPr>
            <a:r>
              <a:t>18º место в индустрии Туризма </a:t>
            </a:r>
          </a:p>
          <a:p>
            <a:pPr>
              <a:defRPr sz="1600">
                <a:solidFill>
                  <a:srgbClr val="FFFFFF"/>
                </a:solidFill>
              </a:defRPr>
            </a:pPr>
            <a:r>
              <a:t>(Всемирный экономический форум)</a:t>
            </a:r>
          </a:p>
        </p:txBody>
      </p:sp>
      <p:pic>
        <p:nvPicPr>
          <p:cNvPr id="171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26.jpeg" descr="H:\fotos_banco_tdp\3180-185_03-002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5568"/>
            <a:ext cx="9144000" cy="5317932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323527" y="10840"/>
            <a:ext cx="6514094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... Мы легко доступны</a:t>
            </a:r>
          </a:p>
        </p:txBody>
      </p:sp>
      <p:pic>
        <p:nvPicPr>
          <p:cNvPr id="263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395536" y="2705020"/>
            <a:ext cx="8676456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Возможно Вы слышали об этом....</a:t>
            </a:r>
          </a:p>
        </p:txBody>
      </p:sp>
      <p:pic>
        <p:nvPicPr>
          <p:cNvPr id="266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27.jpeg" descr="Y:\LM_apresentação\Pre_selec\Portugal\Lisboa-00001_TD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60499"/>
            <a:ext cx="9144000" cy="522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276919" y="-171277"/>
            <a:ext cx="756084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Радушные люди</a:t>
            </a:r>
          </a:p>
        </p:txBody>
      </p:sp>
      <p:sp>
        <p:nvSpPr>
          <p:cNvPr id="270" name="Shape 270"/>
          <p:cNvSpPr/>
          <p:nvPr/>
        </p:nvSpPr>
        <p:spPr>
          <a:xfrm>
            <a:off x="267394" y="514390"/>
            <a:ext cx="6956202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теплые и доброжелательные люди с спокойным характером 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t>восприимчивы к иностранным посетителям</a:t>
            </a:r>
          </a:p>
        </p:txBody>
      </p:sp>
      <p:pic>
        <p:nvPicPr>
          <p:cNvPr id="271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1519" y="-11743"/>
            <a:ext cx="864096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15000"/>
              </a:lnSpc>
              <a:spcBef>
                <a:spcPts val="1000"/>
              </a:spcBef>
              <a:defRPr sz="4400">
                <a:solidFill>
                  <a:srgbClr val="FFFFFF"/>
                </a:solidFill>
              </a:defRPr>
            </a:lvl1pPr>
          </a:lstStyle>
          <a:p>
            <a:r>
              <a:t>Атлантическое побережье</a:t>
            </a:r>
          </a:p>
        </p:txBody>
      </p:sp>
      <p:pic>
        <p:nvPicPr>
          <p:cNvPr id="274" name="image28.jpeg" descr="H:\fotos_banco_tdp\IMAGEM MANIPULAD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00" y="1184299"/>
            <a:ext cx="9150000" cy="5256586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269878" y="658912"/>
            <a:ext cx="565059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850 км береговой линии золотых песчаных пляжей</a:t>
            </a:r>
          </a:p>
        </p:txBody>
      </p:sp>
      <p:pic>
        <p:nvPicPr>
          <p:cNvPr id="276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29.jpeg" descr="H:\fotos_banco_tdp\00_AA_AL67-0109-244_ç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27" y="1078383"/>
            <a:ext cx="9154654" cy="5373217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166811" y="632160"/>
            <a:ext cx="579013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Более 280 солнечных дней в году</a:t>
            </a:r>
          </a:p>
        </p:txBody>
      </p:sp>
      <p:sp>
        <p:nvSpPr>
          <p:cNvPr id="280" name="Shape 280"/>
          <p:cNvSpPr/>
          <p:nvPr/>
        </p:nvSpPr>
        <p:spPr>
          <a:xfrm>
            <a:off x="101263" y="-42664"/>
            <a:ext cx="822366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Самая солнечная страна в Европе</a:t>
            </a:r>
          </a:p>
        </p:txBody>
      </p:sp>
      <p:pic>
        <p:nvPicPr>
          <p:cNvPr id="281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179511" y="-118026"/>
            <a:ext cx="806489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Наследие</a:t>
            </a:r>
          </a:p>
        </p:txBody>
      </p:sp>
      <p:pic>
        <p:nvPicPr>
          <p:cNvPr id="284" name="image30.jpeg" descr="C:\Documents and Settings\marisa.duarte\ambiente de trabalho\ppt Embaixadores\fotos\PO67-0124-008 - Guimaraes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85291"/>
            <a:ext cx="9144000" cy="5301209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217611" y="512737"/>
            <a:ext cx="7776866" cy="376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200"/>
              </a:lnSpc>
              <a:defRPr>
                <a:solidFill>
                  <a:srgbClr val="FFFFFF"/>
                </a:solidFill>
              </a:defRPr>
            </a:pPr>
            <a:r>
              <a:t>900 лет богатейшей истории </a:t>
            </a:r>
          </a:p>
        </p:txBody>
      </p:sp>
      <p:pic>
        <p:nvPicPr>
          <p:cNvPr id="286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179511" y="-92452"/>
            <a:ext cx="4032450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ФАДО</a:t>
            </a:r>
          </a:p>
        </p:txBody>
      </p:sp>
      <p:pic>
        <p:nvPicPr>
          <p:cNvPr id="289" name="image31.jpeg" descr="H:\fotos_banco_tdp\Mariza\Mariza_BELEM_qqPhoto_ Isabel  Pin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35" y="1201191"/>
            <a:ext cx="9158070" cy="532859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200719" y="560720"/>
            <a:ext cx="846303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символ португальской души и нематериального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культурного наследия человечества</a:t>
            </a:r>
          </a:p>
        </p:txBody>
      </p:sp>
      <p:pic>
        <p:nvPicPr>
          <p:cNvPr id="291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7164288" y="6095036"/>
            <a:ext cx="1907704" cy="646332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4" name="image32.png" descr="H:\ppt Embaixadores\fotos\2540x14_Cataplan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60499"/>
            <a:ext cx="9144002" cy="522920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251519" y="536104"/>
            <a:ext cx="8280922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лучшая рыба в мире, отличная кухня по всей стране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С изысканной кухней и Michelin  ресторанов</a:t>
            </a:r>
          </a:p>
        </p:txBody>
      </p:sp>
      <p:sp>
        <p:nvSpPr>
          <p:cNvPr id="296" name="Shape 296"/>
          <p:cNvSpPr/>
          <p:nvPr/>
        </p:nvSpPr>
        <p:spPr>
          <a:xfrm>
            <a:off x="217334" y="-120477"/>
            <a:ext cx="4452005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4800">
                <a:solidFill>
                  <a:srgbClr val="FFFFFF"/>
                </a:solidFill>
              </a:defRPr>
            </a:pPr>
            <a:r>
              <a:t>ГАСТРОНОМИЯ…</a:t>
            </a:r>
          </a:p>
        </p:txBody>
      </p:sp>
      <p:pic>
        <p:nvPicPr>
          <p:cNvPr id="297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72008" y="-222348"/>
            <a:ext cx="4355976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defRPr sz="4800">
                <a:solidFill>
                  <a:srgbClr val="FFFFFF"/>
                </a:solidFill>
              </a:defRPr>
            </a:pPr>
            <a:r>
              <a:t> …и много вина</a:t>
            </a:r>
          </a:p>
        </p:txBody>
      </p:sp>
      <p:sp>
        <p:nvSpPr>
          <p:cNvPr id="300" name="Shape 300"/>
          <p:cNvSpPr/>
          <p:nvPr/>
        </p:nvSpPr>
        <p:spPr>
          <a:xfrm>
            <a:off x="205928" y="365422"/>
            <a:ext cx="8999984" cy="935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200"/>
              </a:lnSpc>
              <a:defRPr>
                <a:solidFill>
                  <a:srgbClr val="FFFFFF"/>
                </a:solidFill>
              </a:defRPr>
            </a:pPr>
            <a:r>
              <a:t>уникальные сорта  винограда и родина знаменитого портвейна </a:t>
            </a:r>
          </a:p>
          <a:p>
            <a:pPr>
              <a:lnSpc>
                <a:spcPts val="2200"/>
              </a:lnSpc>
              <a:defRPr>
                <a:solidFill>
                  <a:srgbClr val="FFFFFF"/>
                </a:solidFill>
              </a:defRPr>
            </a:pPr>
            <a:r>
              <a:t>Португальские красные и белые вина обладатели многочисленных </a:t>
            </a:r>
          </a:p>
          <a:p>
            <a:pPr>
              <a:lnSpc>
                <a:spcPts val="2200"/>
              </a:lnSpc>
              <a:defRPr>
                <a:solidFill>
                  <a:srgbClr val="FFFFFF"/>
                </a:solidFill>
              </a:defRPr>
            </a:pPr>
            <a:r>
              <a:t>международных премий</a:t>
            </a:r>
          </a:p>
        </p:txBody>
      </p:sp>
      <p:pic>
        <p:nvPicPr>
          <p:cNvPr id="301" name="image33.jpeg" descr="H:\ppt Embaixadores\fotos\2540x1500x100_adeg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23999"/>
            <a:ext cx="9144000" cy="522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251519" y="-118200"/>
            <a:ext cx="864096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Португальские гольф курсы</a:t>
            </a:r>
          </a:p>
        </p:txBody>
      </p:sp>
      <p:pic>
        <p:nvPicPr>
          <p:cNvPr id="305" name="image34.jpeg" descr="H:\fotos_banco_tdp\Va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57908"/>
            <a:ext cx="9144000" cy="5157193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93338" y="514895"/>
            <a:ext cx="8439686" cy="864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000"/>
              </a:lnSpc>
              <a:defRPr>
                <a:solidFill>
                  <a:srgbClr val="FFFFFF"/>
                </a:solidFill>
              </a:defRPr>
            </a:pPr>
            <a:r>
              <a:t>Топ гольф направление</a:t>
            </a:r>
          </a:p>
          <a:p>
            <a:pPr>
              <a:lnSpc>
                <a:spcPts val="2000"/>
              </a:lnSpc>
              <a:defRPr>
                <a:solidFill>
                  <a:srgbClr val="FFFFFF"/>
                </a:solidFill>
              </a:defRPr>
            </a:pPr>
            <a:r>
              <a:t>Гольф поля разработаны известными архитекторами и дизайнерами </a:t>
            </a:r>
          </a:p>
          <a:p>
            <a:pPr>
              <a:lnSpc>
                <a:spcPts val="2000"/>
              </a:lnSpc>
              <a:defRPr>
                <a:solidFill>
                  <a:srgbClr val="FFFFFF"/>
                </a:solidFill>
              </a:defRPr>
            </a:pPr>
            <a:r>
              <a:t>гольф круглый год</a:t>
            </a:r>
          </a:p>
        </p:txBody>
      </p:sp>
      <p:pic>
        <p:nvPicPr>
          <p:cNvPr id="307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251519" y="3777733"/>
            <a:ext cx="8640962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FFFFFF"/>
                </a:solidFill>
              </a:defRPr>
            </a:lvl1pPr>
          </a:lstStyle>
          <a:p>
            <a:r>
              <a:t>Основные моменты туризма</a:t>
            </a:r>
          </a:p>
        </p:txBody>
      </p:sp>
      <p:sp>
        <p:nvSpPr>
          <p:cNvPr id="174" name="Shape 174"/>
          <p:cNvSpPr/>
          <p:nvPr/>
        </p:nvSpPr>
        <p:spPr>
          <a:xfrm>
            <a:off x="1979711" y="1963796"/>
            <a:ext cx="5184578" cy="112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600">
                <a:solidFill>
                  <a:srgbClr val="FFFFFF"/>
                </a:solidFill>
              </a:defRPr>
            </a:lvl1pPr>
          </a:lstStyle>
          <a:p>
            <a:r>
              <a:t>ПОРТУГАЛИЯ</a:t>
            </a:r>
          </a:p>
        </p:txBody>
      </p:sp>
      <p:pic>
        <p:nvPicPr>
          <p:cNvPr id="175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/>
        </p:nvSpPr>
        <p:spPr>
          <a:xfrm>
            <a:off x="107503" y="-159661"/>
            <a:ext cx="482453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400">
                <a:solidFill>
                  <a:srgbClr val="FFFFFF"/>
                </a:solidFill>
              </a:defRPr>
            </a:pPr>
            <a:r>
              <a:rPr dirty="0"/>
              <a:t> </a:t>
            </a:r>
            <a:r>
              <a:rPr dirty="0" err="1"/>
              <a:t>ночная</a:t>
            </a:r>
            <a:r>
              <a:rPr dirty="0"/>
              <a:t> </a:t>
            </a:r>
            <a:r>
              <a:rPr dirty="0" err="1" smtClean="0"/>
              <a:t>жизнь</a:t>
            </a:r>
            <a:endParaRPr dirty="0"/>
          </a:p>
        </p:txBody>
      </p:sp>
      <p:pic>
        <p:nvPicPr>
          <p:cNvPr id="310" name="image35.jpeg" descr="H:\2540x1500x100_casa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58899"/>
            <a:ext cx="9144000" cy="522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256853" y="478537"/>
            <a:ext cx="633670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одна из лучших ночных жизней в Европе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много открытых баров и дискотек</a:t>
            </a:r>
          </a:p>
        </p:txBody>
      </p:sp>
      <p:pic>
        <p:nvPicPr>
          <p:cNvPr id="312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/>
        </p:nvSpPr>
        <p:spPr>
          <a:xfrm>
            <a:off x="539551" y="2340635"/>
            <a:ext cx="8280922" cy="146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r>
              <a:t>вещи, которые вы хотели бы знать о Португалии ...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179511" y="-86276"/>
            <a:ext cx="806489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Современная архитектура</a:t>
            </a:r>
          </a:p>
        </p:txBody>
      </p:sp>
      <p:pic>
        <p:nvPicPr>
          <p:cNvPr id="317" name="image36.jpeg" descr="C:\Documents and Settings\marisa.duarte\ambiente de trabalho\ppt Embaixadores\fotos\2540x1600x100_tap-ex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80108"/>
            <a:ext cx="9144002" cy="517246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251519" y="512737"/>
            <a:ext cx="5184578" cy="655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2200"/>
              </a:lnSpc>
              <a:defRPr>
                <a:solidFill>
                  <a:srgbClr val="FFFFFF"/>
                </a:solidFill>
              </a:defRPr>
            </a:pPr>
            <a:r>
              <a:t>Два признания  : Eduardo Souto de Moura</a:t>
            </a:r>
          </a:p>
          <a:p>
            <a:pPr>
              <a:lnSpc>
                <a:spcPts val="2200"/>
              </a:lnSpc>
              <a:defRPr>
                <a:solidFill>
                  <a:srgbClr val="FFFFFF"/>
                </a:solidFill>
              </a:defRPr>
            </a:pPr>
            <a:r>
              <a:t>Siza Vieira</a:t>
            </a:r>
          </a:p>
        </p:txBody>
      </p:sp>
      <p:pic>
        <p:nvPicPr>
          <p:cNvPr id="319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251519" y="2748"/>
            <a:ext cx="612068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Нетронутая природа</a:t>
            </a:r>
          </a:p>
        </p:txBody>
      </p:sp>
      <p:pic>
        <p:nvPicPr>
          <p:cNvPr id="322" name="image37.jpeg" descr="H:\fotos_banco_tdp\arrabida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33034"/>
            <a:ext cx="9144000" cy="5450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263994" y="973468"/>
            <a:ext cx="8640961" cy="420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400">
                <a:solidFill>
                  <a:srgbClr val="FFFFFF"/>
                </a:solidFill>
              </a:defRPr>
            </a:pPr>
            <a:r>
              <a:t>Более 22%  территории Португалии</a:t>
            </a:r>
          </a:p>
          <a:p>
            <a:pPr>
              <a:defRPr sz="4400">
                <a:solidFill>
                  <a:srgbClr val="FFFFFF"/>
                </a:solidFill>
              </a:defRPr>
            </a:pPr>
            <a:r>
              <a:t>входит в сеть Природа-2000, что делает Португалию одной </a:t>
            </a:r>
          </a:p>
          <a:p>
            <a:pPr>
              <a:defRPr sz="4400">
                <a:solidFill>
                  <a:srgbClr val="FFFFFF"/>
                </a:solidFill>
              </a:defRPr>
            </a:pPr>
            <a:r>
              <a:t>из самых амбициозных европейских стран в защите биоразнообразия.</a:t>
            </a:r>
          </a:p>
        </p:txBody>
      </p:sp>
      <p:pic>
        <p:nvPicPr>
          <p:cNvPr id="326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38.jpeg" descr="C:\Documents and Settings\marisa.duarte\ambiente de trabalho\ppt Embaixadores\imagens\Patrimonio Mundial - Fotos António Sá\Alcobaça-00007_enq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27583"/>
            <a:ext cx="9144000" cy="5373217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323527" y="15156"/>
            <a:ext cx="514070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Всемирное наследие</a:t>
            </a:r>
          </a:p>
        </p:txBody>
      </p:sp>
      <p:pic>
        <p:nvPicPr>
          <p:cNvPr id="330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290264" y="155416"/>
            <a:ext cx="8563472" cy="557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400">
                <a:solidFill>
                  <a:srgbClr val="FFFFFF"/>
                </a:solidFill>
              </a:defRPr>
            </a:pPr>
            <a:r>
              <a:t>14 объектов на территории Португалии были классифицированы по Списку всемирного наследия ЮНЕСКО. А именно, исторические центры, археологические памятники, культурные ландшафты и нематериальное наследие.</a:t>
            </a:r>
            <a:r>
              <a:rPr sz="24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33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144015" y="-76205"/>
            <a:ext cx="5364090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400">
                <a:solidFill>
                  <a:srgbClr val="FFFFFF"/>
                </a:solidFill>
              </a:defRPr>
            </a:pPr>
            <a:r>
              <a:t> мега события...</a:t>
            </a:r>
          </a:p>
        </p:txBody>
      </p:sp>
      <p:pic>
        <p:nvPicPr>
          <p:cNvPr id="336" name="image39.jpeg" descr="C:\Documents and Settings\marisa.duarte\ambiente de trabalho\ppt Embaixadores\fotos\enq_8-NauticalTourism_AudiMedC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32" y="1124991"/>
            <a:ext cx="9156064" cy="533239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759768" y="692944"/>
            <a:ext cx="152998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DMS Corporate</a:t>
            </a:r>
          </a:p>
        </p:txBody>
      </p:sp>
      <p:pic>
        <p:nvPicPr>
          <p:cNvPr id="338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40.jpeg" descr="H:\fotos_banco_tdp\enq_00_AA_22-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67" y="1086891"/>
            <a:ext cx="9151734" cy="54006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755575" y="659036"/>
            <a:ext cx="253759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Корпоративное решение</a:t>
            </a:r>
          </a:p>
        </p:txBody>
      </p:sp>
      <p:sp>
        <p:nvSpPr>
          <p:cNvPr id="342" name="Shape 342"/>
          <p:cNvSpPr/>
          <p:nvPr/>
        </p:nvSpPr>
        <p:spPr>
          <a:xfrm>
            <a:off x="94927" y="-63505"/>
            <a:ext cx="806489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Лучшее место для приключений</a:t>
            </a:r>
          </a:p>
        </p:txBody>
      </p:sp>
      <p:pic>
        <p:nvPicPr>
          <p:cNvPr id="343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41.jpeg" descr="C:\Documents and Settings\marisa.duarte\ambiente de trabalho\ppt Embaixadores\fotos\enq_pb_sudoeste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09091"/>
            <a:ext cx="9144000" cy="5301209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125183" y="43735"/>
            <a:ext cx="4608514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400">
                <a:solidFill>
                  <a:srgbClr val="FFFFFF"/>
                </a:solidFill>
              </a:defRPr>
            </a:pPr>
            <a:r>
              <a:t>  фестивали</a:t>
            </a:r>
          </a:p>
        </p:txBody>
      </p:sp>
      <p:pic>
        <p:nvPicPr>
          <p:cNvPr id="347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395535" y="255123"/>
            <a:ext cx="770485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Более 50 миллионов туристов в год</a:t>
            </a:r>
          </a:p>
        </p:txBody>
      </p:sp>
      <p:pic>
        <p:nvPicPr>
          <p:cNvPr id="178" name="image1.jpeg" descr="H:\fotos_banco_tdp\lisboa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91816"/>
            <a:ext cx="9144002" cy="50851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395535" y="912369"/>
            <a:ext cx="770485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Новое Европейское направление для Российских туристов.</a:t>
            </a:r>
          </a:p>
        </p:txBody>
      </p:sp>
      <p:pic>
        <p:nvPicPr>
          <p:cNvPr id="180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42.jpeg" descr="C:\Documents and Settings\marisa.duarte\ambiente de trabalho\ppt Embaixadores\fotos\2540x1600x100_surfe-ondaNazaré_21E82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35099"/>
            <a:ext cx="9144001" cy="523211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238819" y="-90468"/>
            <a:ext cx="806489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Спорт и Серфинг</a:t>
            </a:r>
          </a:p>
        </p:txBody>
      </p:sp>
      <p:sp>
        <p:nvSpPr>
          <p:cNvPr id="351" name="Shape 351"/>
          <p:cNvSpPr/>
          <p:nvPr/>
        </p:nvSpPr>
        <p:spPr>
          <a:xfrm>
            <a:off x="219770" y="652749"/>
            <a:ext cx="491711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Одно из лучших мест для серфинга в Европе</a:t>
            </a:r>
          </a:p>
        </p:txBody>
      </p:sp>
      <p:pic>
        <p:nvPicPr>
          <p:cNvPr id="352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43.jpeg" descr="H:\fotos_banco_tdp\LX67_mn-0039-1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47799"/>
            <a:ext cx="9144002" cy="522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226119" y="-93221"/>
            <a:ext cx="806489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Уникальные краски</a:t>
            </a:r>
          </a:p>
        </p:txBody>
      </p:sp>
      <p:sp>
        <p:nvSpPr>
          <p:cNvPr id="356" name="Shape 356"/>
          <p:cNvSpPr/>
          <p:nvPr/>
        </p:nvSpPr>
        <p:spPr>
          <a:xfrm>
            <a:off x="288602" y="583729"/>
            <a:ext cx="5160194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Лиссабон является единственной европейской столицей, где солнце садится над морем</a:t>
            </a:r>
          </a:p>
        </p:txBody>
      </p:sp>
      <p:pic>
        <p:nvPicPr>
          <p:cNvPr id="357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44.jpeg" descr="\\tdp\dfs$\users\rui.rebelo\Desktop\chill ricardo jardi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23391"/>
            <a:ext cx="9144000" cy="5301209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197768" y="-73811"/>
            <a:ext cx="8748464" cy="777241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sz="4400">
                <a:solidFill>
                  <a:srgbClr val="FFFFFF"/>
                </a:solidFill>
              </a:defRPr>
            </a:pPr>
            <a:r>
              <a:t>места для расслабления </a:t>
            </a:r>
          </a:p>
        </p:txBody>
      </p:sp>
      <p:sp>
        <p:nvSpPr>
          <p:cNvPr id="361" name="Shape 361"/>
          <p:cNvSpPr/>
          <p:nvPr/>
        </p:nvSpPr>
        <p:spPr>
          <a:xfrm>
            <a:off x="814883" y="620936"/>
            <a:ext cx="59683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Relax</a:t>
            </a:r>
          </a:p>
        </p:txBody>
      </p:sp>
      <p:pic>
        <p:nvPicPr>
          <p:cNvPr id="362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683567" y="1053890"/>
            <a:ext cx="7632850" cy="428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Большое разнообразие на небольшом расстоянии, делает Португалию идеальным местом для отдыха.</a:t>
            </a:r>
          </a:p>
        </p:txBody>
      </p:sp>
      <p:pic>
        <p:nvPicPr>
          <p:cNvPr id="365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asted-imag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7774" y="815484"/>
            <a:ext cx="5490170" cy="1639598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936642" y="3551063"/>
            <a:ext cx="7295665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ЭКСКУРСИОННЫЕ ТУРЫ</a:t>
            </a:r>
          </a:p>
          <a:p>
            <a: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ОСТРОВ МАДЕЙРА</a:t>
            </a:r>
          </a:p>
        </p:txBody>
      </p:sp>
      <p:sp>
        <p:nvSpPr>
          <p:cNvPr id="370" name="Shape 370"/>
          <p:cNvSpPr/>
          <p:nvPr/>
        </p:nvSpPr>
        <p:spPr>
          <a:xfrm>
            <a:off x="2658341" y="2538253"/>
            <a:ext cx="372903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СЕЗОН 2017 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/>
        </p:nvSpPr>
        <p:spPr>
          <a:xfrm>
            <a:off x="902777" y="2204864"/>
            <a:ext cx="7295665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ЭКСКУРСИОННЫЕ ТУРЫ</a:t>
            </a:r>
          </a:p>
          <a:p>
            <a: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ЛИССАБОН</a:t>
            </a:r>
          </a:p>
        </p:txBody>
      </p:sp>
      <p:pic>
        <p:nvPicPr>
          <p:cNvPr id="373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/>
        </p:nvSpPr>
        <p:spPr>
          <a:xfrm>
            <a:off x="803032" y="188640"/>
            <a:ext cx="728059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150">
                <a:solidFill>
                  <a:srgbClr val="F8F8F8"/>
                </a:solidFill>
                <a:effectLst>
                  <a:outerShdw blurRad="254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СИТИ ТУРЫ ЛИССАБОН</a:t>
            </a:r>
          </a:p>
        </p:txBody>
      </p:sp>
      <p:sp>
        <p:nvSpPr>
          <p:cNvPr id="376" name="Shape 376"/>
          <p:cNvSpPr/>
          <p:nvPr/>
        </p:nvSpPr>
        <p:spPr>
          <a:xfrm>
            <a:off x="211007" y="1242844"/>
            <a:ext cx="2121047" cy="1383048"/>
          </a:xfrm>
          <a:prstGeom prst="roundRect">
            <a:avLst>
              <a:gd name="adj" fmla="val 9032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231541" y="2928225"/>
            <a:ext cx="2121047" cy="1383048"/>
          </a:xfrm>
          <a:prstGeom prst="roundRect">
            <a:avLst>
              <a:gd name="adj" fmla="val 10146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172907" y="4613606"/>
            <a:ext cx="2238316" cy="1383048"/>
          </a:xfrm>
          <a:prstGeom prst="roundRect">
            <a:avLst>
              <a:gd name="adj" fmla="val 10071"/>
            </a:avLst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2938135" y="1736248"/>
            <a:ext cx="3267730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Лиссабон для всех 3-8 ночей</a:t>
            </a:r>
          </a:p>
        </p:txBody>
      </p:sp>
      <p:sp>
        <p:nvSpPr>
          <p:cNvPr id="380" name="Shape 380"/>
          <p:cNvSpPr/>
          <p:nvPr/>
        </p:nvSpPr>
        <p:spPr>
          <a:xfrm>
            <a:off x="2800047" y="3230879"/>
            <a:ext cx="384890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Классический Лиссабон 5-8 ночей</a:t>
            </a:r>
          </a:p>
        </p:txBody>
      </p:sp>
      <p:sp>
        <p:nvSpPr>
          <p:cNvPr id="381" name="Shape 381"/>
          <p:cNvSpPr/>
          <p:nvPr/>
        </p:nvSpPr>
        <p:spPr>
          <a:xfrm>
            <a:off x="2837440" y="5107009"/>
            <a:ext cx="377411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Королевский Лиссабон 6-8 ночей</a:t>
            </a:r>
          </a:p>
        </p:txBody>
      </p:sp>
      <p:pic>
        <p:nvPicPr>
          <p:cNvPr id="382" name="po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sldNum" sz="quarter" idx="4294967295"/>
          </p:nvPr>
        </p:nvSpPr>
        <p:spPr>
          <a:xfrm>
            <a:off x="8519616" y="6267450"/>
            <a:ext cx="167184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fld id="{86CB4B4D-7CA3-9044-876B-883B54F8677D}" type="slidenum">
              <a:t>47</a:t>
            </a:fld>
            <a:endParaRPr/>
          </a:p>
        </p:txBody>
      </p:sp>
      <p:pic>
        <p:nvPicPr>
          <p:cNvPr id="385" name="image54.png"/>
          <p:cNvPicPr>
            <a:picLocks noChangeAspect="1"/>
          </p:cNvPicPr>
          <p:nvPr/>
        </p:nvPicPr>
        <p:blipFill>
          <a:blip r:embed="rId2">
            <a:extLst/>
          </a:blip>
          <a:srcRect b="26253"/>
          <a:stretch>
            <a:fillRect/>
          </a:stretch>
        </p:blipFill>
        <p:spPr>
          <a:xfrm>
            <a:off x="-26789" y="1175621"/>
            <a:ext cx="9197506" cy="4980925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0" y="-26610"/>
            <a:ext cx="799288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Лиссабон для всех</a:t>
            </a:r>
          </a:p>
        </p:txBody>
      </p:sp>
      <p:pic>
        <p:nvPicPr>
          <p:cNvPr id="387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950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3477542" y="693634"/>
            <a:ext cx="103780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Лиссабон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sldNum" sz="quarter" idx="4294967295"/>
          </p:nvPr>
        </p:nvSpPr>
        <p:spPr>
          <a:xfrm>
            <a:off x="8519616" y="6267450"/>
            <a:ext cx="167184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fld id="{86CB4B4D-7CA3-9044-876B-883B54F8677D}" type="slidenum">
              <a:t>48</a:t>
            </a:fld>
            <a:endParaRPr/>
          </a:p>
        </p:txBody>
      </p:sp>
      <p:pic>
        <p:nvPicPr>
          <p:cNvPr id="391" name="image53.png"/>
          <p:cNvPicPr>
            <a:picLocks noChangeAspect="1"/>
          </p:cNvPicPr>
          <p:nvPr/>
        </p:nvPicPr>
        <p:blipFill>
          <a:blip r:embed="rId2">
            <a:extLst/>
          </a:blip>
          <a:srcRect t="11848" b="21969"/>
          <a:stretch>
            <a:fillRect/>
          </a:stretch>
        </p:blipFill>
        <p:spPr>
          <a:xfrm>
            <a:off x="-29766" y="1519435"/>
            <a:ext cx="9203611" cy="456834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575555" y="24190"/>
            <a:ext cx="7992890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Классический Лиссабон</a:t>
            </a:r>
          </a:p>
        </p:txBody>
      </p:sp>
      <p:pic>
        <p:nvPicPr>
          <p:cNvPr id="393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301076" y="761529"/>
            <a:ext cx="8566797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Лиссабон - Кашкайш - Эшторил - Мыс Кабо де Рока - Синтра (поместье Регалейра)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sldNum" sz="quarter" idx="4294967295"/>
          </p:nvPr>
        </p:nvSpPr>
        <p:spPr>
          <a:xfrm>
            <a:off x="8519616" y="6267450"/>
            <a:ext cx="167184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397" name="image52.png"/>
          <p:cNvPicPr>
            <a:picLocks noChangeAspect="1"/>
          </p:cNvPicPr>
          <p:nvPr/>
        </p:nvPicPr>
        <p:blipFill>
          <a:blip r:embed="rId2">
            <a:extLst/>
          </a:blip>
          <a:srcRect l="2436" t="7850" r="2695" b="26736"/>
          <a:stretch>
            <a:fillRect/>
          </a:stretch>
        </p:blipFill>
        <p:spPr>
          <a:xfrm>
            <a:off x="-2382" y="1446909"/>
            <a:ext cx="9148573" cy="4631627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575555" y="-52010"/>
            <a:ext cx="7992890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Королевский Лиссабон</a:t>
            </a:r>
          </a:p>
        </p:txBody>
      </p:sp>
      <p:pic>
        <p:nvPicPr>
          <p:cNvPr id="399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301076" y="771553"/>
            <a:ext cx="85667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Лиссабон - Кашкайш - Эшторил - Мыс Кабо де Рока - Синтра (поместье Регалейра - национальный дворец Синтра) - Обидуш - Алкобасу - Баталья - Фатима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20328" y="154979"/>
            <a:ext cx="548011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Более 90 миллионов ночей проживания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за последний год</a:t>
            </a:r>
          </a:p>
        </p:txBody>
      </p:sp>
      <p:pic>
        <p:nvPicPr>
          <p:cNvPr id="183" name="image2.jpeg" descr="C:\Documents and Settings\marisa.duarte\ambiente de trabalho\ppt Embaixadores\fotos\25400x1500x100_Hotel da Estre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53" y="1311796"/>
            <a:ext cx="9173706" cy="510170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89961" y="979290"/>
            <a:ext cx="232750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Отели последнего поколения</a:t>
            </a:r>
          </a:p>
        </p:txBody>
      </p:sp>
      <p:pic>
        <p:nvPicPr>
          <p:cNvPr id="185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hape 403"/>
          <p:cNvSpPr/>
          <p:nvPr/>
        </p:nvSpPr>
        <p:spPr>
          <a:xfrm>
            <a:off x="228360" y="-20321"/>
            <a:ext cx="8712230" cy="555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300" b="1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В стоимость входит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Питание по программе 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Трансферы, экскурсии и сопровождение в музеи с русскоговорящим гидом 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Проживание в отелях: Лиссабон выбранной категории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В стоимость не входит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Билеты в музеи - примерно цена 6 евро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Аудиогид оплачиваются дополнительно - 10 евро с человека на тур или 2.00 с человека в сутки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Дополнительно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Возможно бронировать ряды в автобусе с доплатой.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Цена указа с человека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1 ряд - 50 евро 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2-3 ряд 45 евро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4-5 ряд 40 евро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Любой другой ряд по желанию 35 евро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902777" y="2178729"/>
            <a:ext cx="7295665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ЭКСКУРСИОННЫЕ ТУРЫ</a:t>
            </a:r>
          </a:p>
          <a:p>
            <a: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ПОРТУГАЛИИ</a:t>
            </a:r>
          </a:p>
        </p:txBody>
      </p:sp>
      <p:pic>
        <p:nvPicPr>
          <p:cNvPr id="406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1099889" y="188640"/>
            <a:ext cx="6686883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150">
                <a:solidFill>
                  <a:srgbClr val="F8F8F8"/>
                </a:solidFill>
                <a:effectLst>
                  <a:outerShdw blurRad="254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Экскурсионные туры</a:t>
            </a:r>
          </a:p>
        </p:txBody>
      </p:sp>
      <p:sp>
        <p:nvSpPr>
          <p:cNvPr id="409" name="Shape 409"/>
          <p:cNvSpPr/>
          <p:nvPr/>
        </p:nvSpPr>
        <p:spPr>
          <a:xfrm>
            <a:off x="111575" y="1236319"/>
            <a:ext cx="2379407" cy="1467605"/>
          </a:xfrm>
          <a:prstGeom prst="roundRect">
            <a:avLst>
              <a:gd name="adj" fmla="val 8135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2956375" y="1236319"/>
            <a:ext cx="2379407" cy="1467605"/>
          </a:xfrm>
          <a:prstGeom prst="roundRect">
            <a:avLst>
              <a:gd name="adj" fmla="val 8089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78136" y="5047439"/>
            <a:ext cx="2446286" cy="1392127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2" name="Shape 412"/>
          <p:cNvSpPr/>
          <p:nvPr/>
        </p:nvSpPr>
        <p:spPr>
          <a:xfrm>
            <a:off x="98007" y="3186038"/>
            <a:ext cx="2379407" cy="1341548"/>
          </a:xfrm>
          <a:prstGeom prst="roundRect">
            <a:avLst>
              <a:gd name="adj" fmla="val 5272"/>
            </a:avLst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3" name="Shape 413"/>
          <p:cNvSpPr/>
          <p:nvPr/>
        </p:nvSpPr>
        <p:spPr>
          <a:xfrm>
            <a:off x="2873190" y="5022150"/>
            <a:ext cx="2545778" cy="1442706"/>
          </a:xfrm>
          <a:prstGeom prst="roundRect">
            <a:avLst>
              <a:gd name="adj" fmla="val 6836"/>
            </a:avLst>
          </a:prstGeom>
          <a:blipFill>
            <a:blip r:embed="rId6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5801175" y="5020716"/>
            <a:ext cx="2553200" cy="1445573"/>
          </a:xfrm>
          <a:prstGeom prst="roundRect">
            <a:avLst>
              <a:gd name="adj" fmla="val 5176"/>
            </a:avLst>
          </a:prstGeom>
          <a:blipFill>
            <a:blip r:embed="rId7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5814743" y="3127041"/>
            <a:ext cx="2526064" cy="1467606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2929828" y="3123009"/>
            <a:ext cx="2519398" cy="1467606"/>
          </a:xfrm>
          <a:prstGeom prst="roundRect">
            <a:avLst>
              <a:gd name="adj" fmla="val 5419"/>
            </a:avLst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5888071" y="1215061"/>
            <a:ext cx="2469151" cy="1510121"/>
          </a:xfrm>
          <a:prstGeom prst="roundRect">
            <a:avLst>
              <a:gd name="adj" fmla="val 6559"/>
            </a:avLst>
          </a:prstGeom>
          <a:blipFill>
            <a:blip r:embed="rId10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94947" y="2759561"/>
            <a:ext cx="258447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Две столицы Португалии</a:t>
            </a:r>
          </a:p>
        </p:txBody>
      </p:sp>
      <p:sp>
        <p:nvSpPr>
          <p:cNvPr id="419" name="Shape 419"/>
          <p:cNvSpPr/>
          <p:nvPr/>
        </p:nvSpPr>
        <p:spPr>
          <a:xfrm>
            <a:off x="28011" y="4583222"/>
            <a:ext cx="212024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По Золотому кольцу</a:t>
            </a:r>
          </a:p>
        </p:txBody>
      </p:sp>
      <p:sp>
        <p:nvSpPr>
          <p:cNvPr id="420" name="Shape 420"/>
          <p:cNvSpPr/>
          <p:nvPr/>
        </p:nvSpPr>
        <p:spPr>
          <a:xfrm>
            <a:off x="28011" y="6406884"/>
            <a:ext cx="242909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По следам Тамплиеров</a:t>
            </a:r>
          </a:p>
        </p:txBody>
      </p:sp>
      <p:sp>
        <p:nvSpPr>
          <p:cNvPr id="421" name="Shape 421"/>
          <p:cNvSpPr/>
          <p:nvPr/>
        </p:nvSpPr>
        <p:spPr>
          <a:xfrm>
            <a:off x="2929828" y="2759561"/>
            <a:ext cx="263514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Классическая Португалия</a:t>
            </a:r>
          </a:p>
        </p:txBody>
      </p:sp>
      <p:sp>
        <p:nvSpPr>
          <p:cNvPr id="422" name="Shape 422"/>
          <p:cNvSpPr/>
          <p:nvPr/>
        </p:nvSpPr>
        <p:spPr>
          <a:xfrm>
            <a:off x="2929828" y="4583222"/>
            <a:ext cx="258123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Королевская Португалии</a:t>
            </a:r>
          </a:p>
        </p:txBody>
      </p:sp>
      <p:sp>
        <p:nvSpPr>
          <p:cNvPr id="423" name="Shape 423"/>
          <p:cNvSpPr/>
          <p:nvPr/>
        </p:nvSpPr>
        <p:spPr>
          <a:xfrm>
            <a:off x="5818076" y="4583222"/>
            <a:ext cx="195537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Легенды Империи</a:t>
            </a:r>
          </a:p>
        </p:txBody>
      </p:sp>
      <p:sp>
        <p:nvSpPr>
          <p:cNvPr id="424" name="Shape 424"/>
          <p:cNvSpPr/>
          <p:nvPr/>
        </p:nvSpPr>
        <p:spPr>
          <a:xfrm>
            <a:off x="2886380" y="6406884"/>
            <a:ext cx="249361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Португальская прогулка</a:t>
            </a:r>
          </a:p>
        </p:txBody>
      </p:sp>
      <p:sp>
        <p:nvSpPr>
          <p:cNvPr id="425" name="Shape 425"/>
          <p:cNvSpPr/>
          <p:nvPr/>
        </p:nvSpPr>
        <p:spPr>
          <a:xfrm>
            <a:off x="5816278" y="2752169"/>
            <a:ext cx="273627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Знакомство с Португалией</a:t>
            </a:r>
          </a:p>
        </p:txBody>
      </p:sp>
      <p:sp>
        <p:nvSpPr>
          <p:cNvPr id="426" name="Shape 426"/>
          <p:cNvSpPr/>
          <p:nvPr/>
        </p:nvSpPr>
        <p:spPr>
          <a:xfrm>
            <a:off x="5818076" y="6406884"/>
            <a:ext cx="260914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Португальские Каникулы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sldNum" sz="quarter" idx="4294967295"/>
          </p:nvPr>
        </p:nvSpPr>
        <p:spPr>
          <a:xfrm>
            <a:off x="8519616" y="6267450"/>
            <a:ext cx="167184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fld id="{86CB4B4D-7CA3-9044-876B-883B54F8677D}" type="slidenum">
              <a:t>53</a:t>
            </a:fld>
            <a:endParaRPr/>
          </a:p>
        </p:txBody>
      </p:sp>
      <p:pic>
        <p:nvPicPr>
          <p:cNvPr id="429" name="image73.jpeg" descr="E:\РАБОТА\VEDI\презентации\португалия\O_Porto_(visto_da_Ponte_Dom_Luis_I).jpg"/>
          <p:cNvPicPr>
            <a:picLocks noChangeAspect="1"/>
          </p:cNvPicPr>
          <p:nvPr/>
        </p:nvPicPr>
        <p:blipFill>
          <a:blip r:embed="rId2">
            <a:extLst/>
          </a:blip>
          <a:srcRect t="16527" r="10872" b="16527"/>
          <a:stretch>
            <a:fillRect/>
          </a:stretch>
        </p:blipFill>
        <p:spPr>
          <a:xfrm>
            <a:off x="-4961" y="1487609"/>
            <a:ext cx="9154071" cy="4602674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hape 430"/>
          <p:cNvSpPr/>
          <p:nvPr/>
        </p:nvSpPr>
        <p:spPr>
          <a:xfrm>
            <a:off x="35495" y="0"/>
            <a:ext cx="910850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Две столицы Португалии</a:t>
            </a:r>
          </a:p>
        </p:txBody>
      </p:sp>
      <p:pic>
        <p:nvPicPr>
          <p:cNvPr id="431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432"/>
          <p:cNvSpPr/>
          <p:nvPr/>
        </p:nvSpPr>
        <p:spPr>
          <a:xfrm>
            <a:off x="2771006" y="939488"/>
            <a:ext cx="363748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Лиссабон - Порто - Томар - Куимбра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/>
          </p:cNvSpPr>
          <p:nvPr>
            <p:ph type="sldNum" sz="quarter" idx="4294967295"/>
          </p:nvPr>
        </p:nvSpPr>
        <p:spPr>
          <a:xfrm>
            <a:off x="8519616" y="6267450"/>
            <a:ext cx="167184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fld id="{86CB4B4D-7CA3-9044-876B-883B54F8677D}" type="slidenum">
              <a:t>54</a:t>
            </a:fld>
            <a:endParaRPr/>
          </a:p>
        </p:txBody>
      </p:sp>
      <p:pic>
        <p:nvPicPr>
          <p:cNvPr id="435" name="image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1348" y="253132"/>
            <a:ext cx="1238252" cy="1017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72.jpeg" descr="E:\РАБОТА\VEDI\презентации\португалия\Douro.jpg"/>
          <p:cNvPicPr>
            <a:picLocks noChangeAspect="1"/>
          </p:cNvPicPr>
          <p:nvPr/>
        </p:nvPicPr>
        <p:blipFill>
          <a:blip r:embed="rId3">
            <a:extLst/>
          </a:blip>
          <a:srcRect l="11111" t="23871" b="7909"/>
          <a:stretch>
            <a:fillRect/>
          </a:stretch>
        </p:blipFill>
        <p:spPr>
          <a:xfrm>
            <a:off x="-4300" y="1422017"/>
            <a:ext cx="9154138" cy="4714113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/>
        </p:nvSpPr>
        <p:spPr>
          <a:xfrm>
            <a:off x="0" y="0"/>
            <a:ext cx="9144000" cy="92964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Португальская прогулка</a:t>
            </a:r>
          </a:p>
        </p:txBody>
      </p:sp>
      <p:pic>
        <p:nvPicPr>
          <p:cNvPr id="438" name="po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301076" y="761529"/>
            <a:ext cx="8166003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Лиссабон -  Эшторил - Кашкайш - Мыс Кабо де Рока - Синтра - Порто - Гимарайш - Брага - Бом Жезуш - Томар - Куимбра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age70.png"/>
          <p:cNvPicPr>
            <a:picLocks noChangeAspect="1"/>
          </p:cNvPicPr>
          <p:nvPr/>
        </p:nvPicPr>
        <p:blipFill>
          <a:blip r:embed="rId2">
            <a:extLst/>
          </a:blip>
          <a:srcRect t="4722" b="31322"/>
          <a:stretch>
            <a:fillRect/>
          </a:stretch>
        </p:blipFill>
        <p:spPr>
          <a:xfrm>
            <a:off x="-7593" y="1630159"/>
            <a:ext cx="9175656" cy="4493619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32975" y="-48468"/>
            <a:ext cx="910850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Португальские каникулы</a:t>
            </a:r>
          </a:p>
        </p:txBody>
      </p:sp>
      <p:pic>
        <p:nvPicPr>
          <p:cNvPr id="443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hape 444"/>
          <p:cNvSpPr/>
          <p:nvPr/>
        </p:nvSpPr>
        <p:spPr>
          <a:xfrm>
            <a:off x="49659" y="799629"/>
            <a:ext cx="906115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Лиссабон - Кашкайш - Эшторил - Мыс Кабо де Рока- Синтра (поместье Регалейра)- Обидуш - Алкубасу - Баталья - Фатима - Порто - Гимарайш - Брага - Бом Жезуш - Томар - Куимбра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69.png"/>
          <p:cNvPicPr>
            <a:picLocks noChangeAspect="1"/>
          </p:cNvPicPr>
          <p:nvPr/>
        </p:nvPicPr>
        <p:blipFill>
          <a:blip r:embed="rId2">
            <a:extLst/>
          </a:blip>
          <a:srcRect t="4196" b="39097"/>
          <a:stretch>
            <a:fillRect/>
          </a:stretch>
        </p:blipFill>
        <p:spPr>
          <a:xfrm>
            <a:off x="-7938" y="1718645"/>
            <a:ext cx="9159723" cy="4525363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hape 447"/>
          <p:cNvSpPr/>
          <p:nvPr/>
        </p:nvSpPr>
        <p:spPr>
          <a:xfrm>
            <a:off x="17747" y="-61168"/>
            <a:ext cx="910850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Легенды империи</a:t>
            </a:r>
          </a:p>
        </p:txBody>
      </p:sp>
      <p:pic>
        <p:nvPicPr>
          <p:cNvPr id="448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/>
          <p:nvPr/>
        </p:nvSpPr>
        <p:spPr>
          <a:xfrm>
            <a:off x="53899" y="761529"/>
            <a:ext cx="9061152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Лиссабон - Кашкайш - Эшторил - Мыс Кабо де Рока- Синтра (поместье Регалейра, национальный дворец Синтра)- Обидуш - Алкубасу - Баталья - Фатима - Порто - Гимарайш - Брага - Бом Жезуш - Томар - Куимбра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/>
          </p:cNvSpPr>
          <p:nvPr>
            <p:ph type="sldNum" sz="quarter" idx="4294967295"/>
          </p:nvPr>
        </p:nvSpPr>
        <p:spPr>
          <a:xfrm>
            <a:off x="8519616" y="6267450"/>
            <a:ext cx="167184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fld id="{86CB4B4D-7CA3-9044-876B-883B54F8677D}" type="slidenum">
              <a:t>57</a:t>
            </a:fld>
            <a:endParaRPr/>
          </a:p>
        </p:txBody>
      </p:sp>
      <p:pic>
        <p:nvPicPr>
          <p:cNvPr id="452" name="image66.jpeg" descr="E:\РАБОТА\VEDI\презентации\португалия\213326_900.jpg"/>
          <p:cNvPicPr>
            <a:picLocks noChangeAspect="1"/>
          </p:cNvPicPr>
          <p:nvPr/>
        </p:nvPicPr>
        <p:blipFill>
          <a:blip r:embed="rId2">
            <a:extLst/>
          </a:blip>
          <a:srcRect t="9283" r="14145" b="18311"/>
          <a:stretch>
            <a:fillRect/>
          </a:stretch>
        </p:blipFill>
        <p:spPr>
          <a:xfrm>
            <a:off x="-9102" y="1754738"/>
            <a:ext cx="9162234" cy="442927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-288541" y="-35769"/>
            <a:ext cx="9721082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Классическая Португалия</a:t>
            </a:r>
          </a:p>
        </p:txBody>
      </p:sp>
      <p:pic>
        <p:nvPicPr>
          <p:cNvPr id="454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49659" y="799629"/>
            <a:ext cx="9061152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Лиссабон - Кашкайш - Эшторил - Мыс Кабо де Рока- Синтра (поместье Регалейра)- Обидуш - Алкубасу - Баталья - Фатима - Порто - Гимарайш - Брага - Бом Жезуш - Томар - Куимбра - 2 Моста - Эвора - Сетубал - Азейтау (дегустация вина мускатель) - Алмада - Статуя Христа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58</a:t>
            </a:fld>
            <a:endParaRPr/>
          </a:p>
        </p:txBody>
      </p:sp>
      <p:pic>
        <p:nvPicPr>
          <p:cNvPr id="458" name="image65.jpeg"/>
          <p:cNvPicPr>
            <a:picLocks noChangeAspect="1"/>
          </p:cNvPicPr>
          <p:nvPr/>
        </p:nvPicPr>
        <p:blipFill>
          <a:blip r:embed="rId2">
            <a:extLst/>
          </a:blip>
          <a:srcRect t="18334" b="8124"/>
          <a:stretch>
            <a:fillRect/>
          </a:stretch>
        </p:blipFill>
        <p:spPr>
          <a:xfrm>
            <a:off x="-10545" y="1603263"/>
            <a:ext cx="9189916" cy="4577040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/>
          <p:nvPr/>
        </p:nvSpPr>
        <p:spPr>
          <a:xfrm>
            <a:off x="923330" y="-25400"/>
            <a:ext cx="7297340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Королевская Португалия</a:t>
            </a:r>
          </a:p>
        </p:txBody>
      </p:sp>
      <p:pic>
        <p:nvPicPr>
          <p:cNvPr id="460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hape 461"/>
          <p:cNvSpPr/>
          <p:nvPr/>
        </p:nvSpPr>
        <p:spPr>
          <a:xfrm>
            <a:off x="49659" y="799629"/>
            <a:ext cx="9061152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Лиссабон - Кашкайш - Эшторил - Мыс Кабо де Рока- Синтра (поместье Регалейра, национальный дворец Синтры)- Обидуш - Алкубасу - Баталья - Фатима - Порто - Гимарайш - Брага - Бом Жезуш - Томар - Куимбра - 2 Моста - Эвора - Сетубал - Азейтау (дегустация вина мускатель) - Алмада - Статуя Христа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74.jpeg" descr="http://infjl1314.files.wordpress.com/2014/03/descubridores_lisboa_grande.jpg"/>
          <p:cNvPicPr>
            <a:picLocks noChangeAspect="1"/>
          </p:cNvPicPr>
          <p:nvPr/>
        </p:nvPicPr>
        <p:blipFill>
          <a:blip r:embed="rId2">
            <a:extLst/>
          </a:blip>
          <a:srcRect t="19510" b="11958"/>
          <a:stretch>
            <a:fillRect/>
          </a:stretch>
        </p:blipFill>
        <p:spPr>
          <a:xfrm>
            <a:off x="-18211" y="1479586"/>
            <a:ext cx="9180422" cy="4676256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>
            <a:off x="-16423" y="238"/>
            <a:ext cx="9201795" cy="929641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400">
                <a:ln w="18415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t>Знакомство с Португалией</a:t>
            </a:r>
          </a:p>
        </p:txBody>
      </p:sp>
      <p:pic>
        <p:nvPicPr>
          <p:cNvPr id="465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274810" y="830580"/>
            <a:ext cx="861933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700">
                <a:solidFill>
                  <a:srgbClr val="FFFFFF"/>
                </a:solidFill>
              </a:defRPr>
            </a:pPr>
            <a:r>
              <a:t>Лиссабон - Синтра - Мыс Рока - Кашкайш - Эшторил - Обидуш - Алкубасу- Баталья- Фатима - </a:t>
            </a:r>
          </a:p>
          <a:p>
            <a:pPr algn="ctr">
              <a:defRPr sz="1700">
                <a:solidFill>
                  <a:srgbClr val="FFFFFF"/>
                </a:solidFill>
              </a:defRPr>
            </a:pPr>
            <a:r>
              <a:t>Порто - Алмада - Статуя Христа - Эвора - 2 Моста - Алмада - Азейтау  (дегустация вина)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94804" y="74464"/>
            <a:ext cx="550183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Более 15 миллиардов Евро поступлений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от туризма ежегодно</a:t>
            </a:r>
          </a:p>
        </p:txBody>
      </p:sp>
      <p:sp>
        <p:nvSpPr>
          <p:cNvPr id="188" name="Shape 188"/>
          <p:cNvSpPr/>
          <p:nvPr/>
        </p:nvSpPr>
        <p:spPr>
          <a:xfrm>
            <a:off x="31303" y="982369"/>
            <a:ext cx="403296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Новейшая инфраструктура в индустрии Туризма</a:t>
            </a:r>
          </a:p>
        </p:txBody>
      </p:sp>
      <p:pic>
        <p:nvPicPr>
          <p:cNvPr id="189" name="image3.jpeg" descr="C:\Documents and Settings\marisa.duarte\ambiente de trabalho\ppt Embaixadores\fotos\25400x1500x100_CASCAIS VELA 2008 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69575"/>
            <a:ext cx="9144000" cy="5085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>
            <a:spLocks noGrp="1"/>
          </p:cNvSpPr>
          <p:nvPr>
            <p:ph type="sldNum" sz="quarter" idx="4294967295"/>
          </p:nvPr>
        </p:nvSpPr>
        <p:spPr>
          <a:xfrm>
            <a:off x="8519616" y="6267450"/>
            <a:ext cx="167184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fld id="{86CB4B4D-7CA3-9044-876B-883B54F8677D}" type="slidenum">
              <a:t>60</a:t>
            </a:fld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1685341" y="188640"/>
            <a:ext cx="5515978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150">
                <a:solidFill>
                  <a:srgbClr val="F8F8F8"/>
                </a:solidFill>
                <a:effectLst>
                  <a:outerShdw blurRad="254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Отели Лиссабона</a:t>
            </a:r>
          </a:p>
        </p:txBody>
      </p:sp>
      <p:sp>
        <p:nvSpPr>
          <p:cNvPr id="470" name="Shape 470"/>
          <p:cNvSpPr/>
          <p:nvPr/>
        </p:nvSpPr>
        <p:spPr>
          <a:xfrm>
            <a:off x="2157328" y="1772816"/>
            <a:ext cx="4572001" cy="428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t>Категории 2-3*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IBIS LISBOA JOSE MALHOA 2* 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HOTEL A.S 3* </a:t>
            </a:r>
            <a:br/>
            <a:r>
              <a:t>EDUARDO VII 3 </a:t>
            </a:r>
            <a:br/>
            <a:r>
              <a:t/>
            </a:r>
            <a:br/>
            <a:r>
              <a:t/>
            </a:r>
            <a:br/>
            <a:r>
              <a:rPr u="none"/>
              <a:t>Категории  4*</a:t>
            </a:r>
            <a:br>
              <a:rPr u="none"/>
            </a:br>
            <a:r>
              <a:t>SANA METROPOLITAN 4* </a:t>
            </a:r>
            <a:br/>
            <a:r>
              <a:t>ACORES LISBOA 4* </a:t>
            </a:r>
            <a:br/>
            <a:r>
              <a:t>TURIM EUROPA 4* </a:t>
            </a:r>
            <a:br/>
            <a:r>
              <a:t>OLAIAS PARK HOTEL 4*</a:t>
            </a:r>
            <a:br/>
            <a:r>
              <a:t>REAL PARQUE 4* </a:t>
            </a:r>
            <a:br/>
            <a:r>
              <a:t/>
            </a:r>
            <a:br/>
            <a:r>
              <a:t/>
            </a:r>
            <a:br/>
            <a:endParaRPr/>
          </a:p>
        </p:txBody>
      </p:sp>
      <p:pic>
        <p:nvPicPr>
          <p:cNvPr id="471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2407900" y="188640"/>
            <a:ext cx="4070857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150">
                <a:solidFill>
                  <a:srgbClr val="F8F8F8"/>
                </a:solidFill>
                <a:effectLst>
                  <a:outerShdw blurRad="254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Отели Порто</a:t>
            </a:r>
          </a:p>
        </p:txBody>
      </p:sp>
      <p:sp>
        <p:nvSpPr>
          <p:cNvPr id="474" name="Shape 474"/>
          <p:cNvSpPr/>
          <p:nvPr/>
        </p:nvSpPr>
        <p:spPr>
          <a:xfrm>
            <a:off x="2271392" y="1628799"/>
            <a:ext cx="4572001" cy="428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t/>
            </a:r>
            <a:br/>
            <a:r>
              <a:rPr b="1">
                <a:solidFill>
                  <a:srgbClr val="FFFFFF"/>
                </a:solidFill>
              </a:rPr>
              <a:t>Порто,</a:t>
            </a:r>
            <a:br>
              <a:rPr b="1">
                <a:solidFill>
                  <a:srgbClr val="FFFFFF"/>
                </a:solidFill>
              </a:rPr>
            </a:br>
            <a:r>
              <a:rPr b="1" u="sng">
                <a:solidFill>
                  <a:srgbClr val="FFFFFF"/>
                </a:solidFill>
              </a:rPr>
              <a:t>Категории 2-3*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IBIS PORTO GAIA 2*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HOTEL DA BOLSA 3*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HF TUELA PORTO 3*</a:t>
            </a:r>
            <a:br/>
            <a:r>
              <a:t/>
            </a:r>
            <a:br/>
            <a:r>
              <a:rPr u="none"/>
              <a:t>Категории 4*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NOVOTEL PORTO GAIA 4*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IPANEMA PORTO HOTEL 4*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HF FENOX PORTO 4*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VILA GALE PORTO 4*</a:t>
            </a:r>
          </a:p>
          <a:p>
            <a:pPr>
              <a:defRPr b="1" u="sng">
                <a:solidFill>
                  <a:srgbClr val="FFFFFF"/>
                </a:solidFill>
              </a:defRPr>
            </a:pPr>
            <a:r>
              <a:t>PESTANA PORTO 4*</a:t>
            </a:r>
            <a:br/>
            <a:r>
              <a:t>ACCOR MERCURE 4*</a:t>
            </a:r>
            <a:br/>
            <a:endParaRPr/>
          </a:p>
        </p:txBody>
      </p:sp>
      <p:pic>
        <p:nvPicPr>
          <p:cNvPr id="475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Shape 478"/>
          <p:cNvSpPr/>
          <p:nvPr/>
        </p:nvSpPr>
        <p:spPr>
          <a:xfrm>
            <a:off x="228360" y="-20321"/>
            <a:ext cx="8712230" cy="584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300" b="1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В стоимость входит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Питание по программе 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Трансферы, экскурсии и сопровождение в музеи с русскоговорящим гидом 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Проживание в отелях: Лиссабон и Порто выбранной категории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В стоимость не входит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Билеты в музеи и круиз по реке Доуру - цена от 45 евро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Аудиогид оплачиваются дополнительно - 10 евро с человека на тур или 2.00 с человека в сутки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Дегустация в винных компаниях по маршруту - примерно цена 10 евро</a:t>
            </a:r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9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Дополнительно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Возможно бронировать ряды в автобусе с доплатой.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Цена указа с человека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1 ряд - 50 евро 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2-3 ряд 45 евро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4-5 ряд 40 евро</a:t>
            </a:r>
          </a:p>
          <a:p>
            <a:pPr defTabSz="457200"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Любой другой ряд по желанию 35 евро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/>
        </p:nvSpPr>
        <p:spPr>
          <a:xfrm>
            <a:off x="3019742" y="2573634"/>
            <a:ext cx="310451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МАДЕЙРА</a:t>
            </a:r>
          </a:p>
        </p:txBody>
      </p:sp>
      <p:pic>
        <p:nvPicPr>
          <p:cNvPr id="481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/>
        </p:nvSpPr>
        <p:spPr>
          <a:xfrm>
            <a:off x="2928516" y="87039"/>
            <a:ext cx="3019262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t>ПЛАВАЮЩИЙ САД</a:t>
            </a:r>
          </a:p>
        </p:txBody>
      </p:sp>
      <p:pic>
        <p:nvPicPr>
          <p:cNvPr id="484" name="image76.jpeg" descr="http://planetden.com/wp-content/uploads/2014/03/jardim-botanic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88628"/>
            <a:ext cx="9144000" cy="58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/>
        </p:nvSpPr>
        <p:spPr>
          <a:xfrm>
            <a:off x="2759099" y="61639"/>
            <a:ext cx="4178435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t>ЖЕМЧУЖИНА АТЛАНТИКИ</a:t>
            </a:r>
          </a:p>
        </p:txBody>
      </p:sp>
      <p:pic>
        <p:nvPicPr>
          <p:cNvPr id="488" name="image77.jpeg" descr="https://www.jetairfly.com/beimages750/08600/08600/08600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60636"/>
            <a:ext cx="9144000" cy="5801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/>
        </p:nvSpPr>
        <p:spPr>
          <a:xfrm>
            <a:off x="2797199" y="23539"/>
            <a:ext cx="3827524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t>ОСТРОВ ВЕЧНОЙ ВЕСНЫ</a:t>
            </a:r>
          </a:p>
        </p:txBody>
      </p:sp>
      <p:pic>
        <p:nvPicPr>
          <p:cNvPr id="492" name="image78.jpeg" descr="https://c1.staticflickr.com/5/4002/4499839373_548db52cf6_z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75928"/>
            <a:ext cx="9144000" cy="58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age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96764"/>
            <a:ext cx="9144000" cy="6072336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496"/>
          <p:cNvSpPr/>
          <p:nvPr/>
        </p:nvSpPr>
        <p:spPr>
          <a:xfrm>
            <a:off x="2608666" y="36239"/>
            <a:ext cx="3926668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t>ПРАЗДНИКИ И СОБЫТИЯ</a:t>
            </a:r>
          </a:p>
        </p:txBody>
      </p:sp>
      <p:pic>
        <p:nvPicPr>
          <p:cNvPr id="497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/>
        </p:nvSpPr>
        <p:spPr>
          <a:xfrm>
            <a:off x="1051482" y="175940"/>
            <a:ext cx="706598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 spc="150">
                <a:solidFill>
                  <a:srgbClr val="F8F8F8"/>
                </a:solidFill>
                <a:effectLst>
                  <a:outerShdw blurRad="25400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t>ЭКСКУРСИИ МАДЕЙРА</a:t>
            </a:r>
          </a:p>
        </p:txBody>
      </p:sp>
      <p:sp>
        <p:nvSpPr>
          <p:cNvPr id="500" name="Shape 500"/>
          <p:cNvSpPr/>
          <p:nvPr/>
        </p:nvSpPr>
        <p:spPr>
          <a:xfrm>
            <a:off x="592070" y="1737413"/>
            <a:ext cx="3519665" cy="1753163"/>
          </a:xfrm>
          <a:prstGeom prst="roundRect">
            <a:avLst>
              <a:gd name="adj" fmla="val 8622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4821170" y="1709596"/>
            <a:ext cx="3519665" cy="1808797"/>
          </a:xfrm>
          <a:prstGeom prst="roundRect">
            <a:avLst>
              <a:gd name="adj" fmla="val 9190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592070" y="3959876"/>
            <a:ext cx="3519665" cy="1808797"/>
          </a:xfrm>
          <a:prstGeom prst="roundRect">
            <a:avLst>
              <a:gd name="adj" fmla="val 8356"/>
            </a:avLst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4821170" y="3918909"/>
            <a:ext cx="3519665" cy="1890730"/>
          </a:xfrm>
          <a:prstGeom prst="roundRect">
            <a:avLst>
              <a:gd name="adj" fmla="val 6370"/>
            </a:avLst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04" name="por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/>
        </p:nvSpPr>
        <p:spPr>
          <a:xfrm>
            <a:off x="2454158" y="1075072"/>
            <a:ext cx="423568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Регулярные групповые и индивидуальные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/>
          <p:nvPr/>
        </p:nvSpPr>
        <p:spPr>
          <a:xfrm>
            <a:off x="1468488" y="592434"/>
            <a:ext cx="6207024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РОЗЫГРЫШ ПРИЗОВ</a:t>
            </a:r>
          </a:p>
        </p:txBody>
      </p:sp>
      <p:pic>
        <p:nvPicPr>
          <p:cNvPr id="508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Shape 509"/>
          <p:cNvSpPr/>
          <p:nvPr/>
        </p:nvSpPr>
        <p:spPr>
          <a:xfrm>
            <a:off x="631135" y="1920855"/>
            <a:ext cx="7906679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600" b="1">
                <a:ln w="8466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ОБЗОРНАЯ ЭКСКУРСИЯ ПО ЛИССАБОНУ</a:t>
            </a:r>
          </a:p>
        </p:txBody>
      </p:sp>
      <p:sp>
        <p:nvSpPr>
          <p:cNvPr id="510" name="Shape 510"/>
          <p:cNvSpPr/>
          <p:nvPr/>
        </p:nvSpPr>
        <p:spPr>
          <a:xfrm>
            <a:off x="702712" y="2969874"/>
            <a:ext cx="798704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600" b="1">
                <a:ln w="8466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ОБЗОРНАЯ ЭКСКУРСИЯ ПО О. МАДЕЙРА</a:t>
            </a:r>
          </a:p>
        </p:txBody>
      </p:sp>
      <p:sp>
        <p:nvSpPr>
          <p:cNvPr id="511" name="Shape 511"/>
          <p:cNvSpPr/>
          <p:nvPr/>
        </p:nvSpPr>
        <p:spPr>
          <a:xfrm>
            <a:off x="648464" y="3962675"/>
            <a:ext cx="8095542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600" b="1">
                <a:ln w="8466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2 билета на ежегодную церемонию TEZ WORLDBERRY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179512" y="57447"/>
            <a:ext cx="720034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9,7% Занятость населения в Туризме</a:t>
            </a:r>
          </a:p>
        </p:txBody>
      </p:sp>
      <p:sp>
        <p:nvSpPr>
          <p:cNvPr id="193" name="Shape 193"/>
          <p:cNvSpPr/>
          <p:nvPr/>
        </p:nvSpPr>
        <p:spPr>
          <a:xfrm>
            <a:off x="217611" y="726728"/>
            <a:ext cx="3244899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Обсужваине, дружелюбие, порядочность</a:t>
            </a:r>
          </a:p>
        </p:txBody>
      </p:sp>
      <p:pic>
        <p:nvPicPr>
          <p:cNvPr id="194" name="image4.jpeg" descr="Y:\LM_apresentação\Pre_selec\Portugal\pp_enquadramento_RestEleven_210_pag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2808"/>
            <a:ext cx="9144000" cy="5328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/>
        </p:nvSpPr>
        <p:spPr>
          <a:xfrm>
            <a:off x="18959" y="1242674"/>
            <a:ext cx="9106083" cy="345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300" b="1">
                <a:ln w="10112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ТАМ ГДЕ ЗАКАНЧИВАЕТСЯ ЗЕМЛЯ И НАЧИНАЕТСЯ МОРЕ!</a:t>
            </a:r>
          </a:p>
          <a:p>
            <a:pPr algn="ctr">
              <a:defRPr sz="4300" b="1">
                <a:ln w="10112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  <a:p>
            <a:pPr algn="ctr">
              <a:defRPr sz="4300" b="1">
                <a:ln w="10112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О КАКОМ МЕСТЕ В ПОРТУГАЛИИ ИДЕТ РЕЧЬ?</a:t>
            </a:r>
          </a:p>
        </p:txBody>
      </p:sp>
      <p:pic>
        <p:nvPicPr>
          <p:cNvPr id="514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/>
        </p:nvSpPr>
        <p:spPr>
          <a:xfrm>
            <a:off x="85516" y="1313794"/>
            <a:ext cx="8972967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 b="1">
                <a:ln w="10112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sz="4000" dirty="0"/>
              <a:t>КАКОЙ ЗНАМЕНИТЫЙ </a:t>
            </a:r>
            <a:r>
              <a:rPr sz="4000" dirty="0" smtClean="0"/>
              <a:t>ПОРТУГАЛЬСКИЙ</a:t>
            </a:r>
            <a:endParaRPr lang="ru-RU" sz="4000" dirty="0" smtClean="0"/>
          </a:p>
          <a:p>
            <a:r>
              <a:rPr sz="4000" dirty="0" smtClean="0"/>
              <a:t> </a:t>
            </a:r>
            <a:r>
              <a:rPr sz="4000" dirty="0"/>
              <a:t>ФУТБОЛИСТ ОТКРЫЛ ОТЕЛИ В </a:t>
            </a:r>
            <a:endParaRPr lang="ru-RU" sz="4000" dirty="0" smtClean="0"/>
          </a:p>
          <a:p>
            <a:r>
              <a:rPr sz="4000" dirty="0" smtClean="0"/>
              <a:t>ЛИССАБОНЕ И </a:t>
            </a:r>
            <a:r>
              <a:rPr sz="4000" dirty="0"/>
              <a:t>НА ОСТРОВЕ МАДЕЙРА </a:t>
            </a:r>
            <a:endParaRPr lang="ru-RU" sz="4000" dirty="0" smtClean="0"/>
          </a:p>
          <a:p>
            <a:r>
              <a:rPr sz="4000" dirty="0" smtClean="0"/>
              <a:t>ПОД </a:t>
            </a:r>
            <a:r>
              <a:rPr sz="4000" dirty="0"/>
              <a:t>СВОИМ БРЕНДОМ?</a:t>
            </a:r>
          </a:p>
        </p:txBody>
      </p:sp>
      <p:pic>
        <p:nvPicPr>
          <p:cNvPr id="517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/>
        </p:nvSpPr>
        <p:spPr>
          <a:xfrm>
            <a:off x="1140745" y="2309474"/>
            <a:ext cx="6887461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 b="1">
                <a:ln w="10112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dirty="0"/>
              <a:t>ЧТО ЯВЛЯЕТСЯ СИМВОЛОМ </a:t>
            </a:r>
            <a:endParaRPr lang="ru-RU" dirty="0" smtClean="0"/>
          </a:p>
          <a:p>
            <a:r>
              <a:rPr dirty="0" smtClean="0"/>
              <a:t>ПОРТУГАЛЬСКОЙ </a:t>
            </a:r>
            <a:r>
              <a:rPr dirty="0"/>
              <a:t>ДУШИ?</a:t>
            </a:r>
          </a:p>
        </p:txBody>
      </p:sp>
      <p:pic>
        <p:nvPicPr>
          <p:cNvPr id="520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6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/>
        </p:nvSpPr>
        <p:spPr>
          <a:xfrm>
            <a:off x="517584" y="1903074"/>
            <a:ext cx="7940834" cy="211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300" b="1">
                <a:ln w="10112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КАКОЕ ПОРТУГАЛЬСКОЕ ВИНО ОЧЕНЬ ЛЮБИЛ </a:t>
            </a:r>
          </a:p>
          <a:p>
            <a:pPr algn="ctr">
              <a:defRPr sz="4300" b="1">
                <a:ln w="10112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t>ГРИГОРИЙ РАСПУТИН?</a:t>
            </a:r>
          </a:p>
        </p:txBody>
      </p:sp>
      <p:pic>
        <p:nvPicPr>
          <p:cNvPr id="523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/>
        </p:nvSpPr>
        <p:spPr>
          <a:xfrm>
            <a:off x="1259032" y="2967334"/>
            <a:ext cx="6625939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УСПЕШНЫХ ПРОДАЖ!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193228" y="66079"/>
            <a:ext cx="4651549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9,7% ВВП Португалии от </a:t>
            </a:r>
          </a:p>
          <a:p>
            <a:pPr>
              <a:defRPr sz="3200">
                <a:solidFill>
                  <a:srgbClr val="FFFFFF"/>
                </a:solidFill>
              </a:defRPr>
            </a:pPr>
            <a:r>
              <a:t>туристической отрасли</a:t>
            </a:r>
          </a:p>
        </p:txBody>
      </p:sp>
      <p:pic>
        <p:nvPicPr>
          <p:cNvPr id="198" name="image5.jpeg" descr="C:\Documents and Settings\marisa.duarte\ambiente de trabalho\ppt Embaixadores\imagens\fotos\2540X1600X100_ALTIS BELEM LOBBY (pag 28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90216"/>
            <a:ext cx="9144000" cy="5085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o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1533262" y="2240379"/>
            <a:ext cx="6102425" cy="340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Более 10 миллионов жителей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>
              <a:defRPr sz="2400">
                <a:solidFill>
                  <a:srgbClr val="FFFFFF"/>
                </a:solidFill>
              </a:defRPr>
            </a:pPr>
            <a:r>
              <a:t>Общая площадь 98,000 Km2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>
              <a:defRPr sz="2400">
                <a:solidFill>
                  <a:srgbClr val="FFFFFF"/>
                </a:solidFill>
              </a:defRPr>
            </a:pPr>
            <a:r>
              <a:t>Столица: Лиссабон (более 2 мил чел)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>
              <a:defRPr sz="2400">
                <a:solidFill>
                  <a:srgbClr val="FFFFFF"/>
                </a:solidFill>
              </a:defRPr>
            </a:pPr>
            <a:r>
              <a:t>Денежная еденица: € (член ЕС)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endParaRPr/>
          </a:p>
          <a:p>
            <a:pPr>
              <a:defRPr sz="2400">
                <a:solidFill>
                  <a:srgbClr val="FFFFFF"/>
                </a:solidFill>
              </a:defRPr>
            </a:pPr>
            <a:r>
              <a:t>Язык: Португальский </a:t>
            </a:r>
          </a:p>
        </p:txBody>
      </p:sp>
      <p:sp>
        <p:nvSpPr>
          <p:cNvPr id="202" name="Shape 202"/>
          <p:cNvSpPr/>
          <p:nvPr/>
        </p:nvSpPr>
        <p:spPr>
          <a:xfrm>
            <a:off x="1411554" y="459904"/>
            <a:ext cx="6192690" cy="1323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8000">
                <a:solidFill>
                  <a:srgbClr val="FFFFFF"/>
                </a:solidFill>
              </a:defRPr>
            </a:pPr>
            <a:r>
              <a:t>ПОРТУГАЛИЯ</a:t>
            </a:r>
            <a:r>
              <a:rPr sz="1000"/>
              <a:t> </a:t>
            </a:r>
          </a:p>
        </p:txBody>
      </p:sp>
      <p:pic>
        <p:nvPicPr>
          <p:cNvPr id="203" name="po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75" y="6103556"/>
            <a:ext cx="9193900" cy="77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Microsoft Office PowerPoint</Application>
  <PresentationFormat>Экран (4:3)</PresentationFormat>
  <Paragraphs>223</Paragraphs>
  <Slides>74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Tema do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Tatarnikova Olga V.</cp:lastModifiedBy>
  <cp:revision>2</cp:revision>
  <dcterms:modified xsi:type="dcterms:W3CDTF">2017-03-06T10:12:37Z</dcterms:modified>
</cp:coreProperties>
</file>